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veat" panose="020B0604020202020204" charset="0"/>
      <p:regular r:id="rId13"/>
      <p:bold r:id="rId14"/>
    </p:embeddedFont>
    <p:embeddedFont>
      <p:font typeface="Comic Sans MS" panose="030F0702030302020204" pitchFamily="66" charset="0"/>
      <p:regular r:id="rId15"/>
      <p:bold r:id="rId16"/>
      <p:italic r:id="rId17"/>
      <p:boldItalic r:id="rId18"/>
    </p:embeddedFont>
    <p:embeddedFont>
      <p:font typeface="Georgia" panose="02040502050405020303" pitchFamily="18"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8c0459c79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8c0459c79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c0459c79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c0459c7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c0459c79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c0459c79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8c0459c79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8c0459c79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c0459c79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c0459c79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c0459c79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8c0459c79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c0459c79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c0459c79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8c0459c79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8c0459c79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c0459c79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8c0459c79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375600" y="1184425"/>
            <a:ext cx="4196400" cy="24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lt1"/>
                </a:solidFill>
              </a:rPr>
              <a:t>Discovering Unique Stays: A Travel Restaurant Brochure</a:t>
            </a:r>
            <a:endParaRPr sz="3500" b="1">
              <a:solidFill>
                <a:schemeClr val="lt1"/>
              </a:solidFill>
            </a:endParaRPr>
          </a:p>
        </p:txBody>
      </p:sp>
      <p:pic>
        <p:nvPicPr>
          <p:cNvPr id="55" name="Google Shape;55;p13"/>
          <p:cNvPicPr preferRelativeResize="0"/>
          <p:nvPr/>
        </p:nvPicPr>
        <p:blipFill>
          <a:blip r:embed="rId3">
            <a:alphaModFix/>
          </a:blip>
          <a:stretch>
            <a:fillRect/>
          </a:stretch>
        </p:blipFill>
        <p:spPr>
          <a:xfrm>
            <a:off x="4697450" y="152400"/>
            <a:ext cx="4406893" cy="4931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
        <p:cNvGrpSpPr/>
        <p:nvPr/>
      </p:nvGrpSpPr>
      <p:grpSpPr>
        <a:xfrm>
          <a:off x="0" y="0"/>
          <a:ext cx="0" cy="0"/>
          <a:chOff x="0" y="0"/>
          <a:chExt cx="0" cy="0"/>
        </a:xfrm>
      </p:grpSpPr>
      <p:sp>
        <p:nvSpPr>
          <p:cNvPr id="116" name="Google Shape;116;p22"/>
          <p:cNvSpPr txBox="1"/>
          <p:nvPr/>
        </p:nvSpPr>
        <p:spPr>
          <a:xfrm>
            <a:off x="247575" y="1210100"/>
            <a:ext cx="8814300" cy="22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Clr>
                <a:schemeClr val="dk1"/>
              </a:buClr>
              <a:buSzPts val="1100"/>
              <a:buFont typeface="Arial"/>
              <a:buNone/>
            </a:pPr>
            <a:r>
              <a:rPr lang="en" sz="3500" b="1">
                <a:solidFill>
                  <a:schemeClr val="lt1"/>
                </a:solidFill>
                <a:latin typeface="Comic Sans MS"/>
                <a:ea typeface="Comic Sans MS"/>
                <a:cs typeface="Comic Sans MS"/>
                <a:sym typeface="Comic Sans MS"/>
              </a:rPr>
              <a:t>Experience the World with Confidence</a:t>
            </a:r>
            <a:endParaRPr sz="3500" b="1">
              <a:solidFill>
                <a:schemeClr val="lt1"/>
              </a:solidFill>
              <a:latin typeface="Comic Sans MS"/>
              <a:ea typeface="Comic Sans MS"/>
              <a:cs typeface="Comic Sans MS"/>
              <a:sym typeface="Comic Sans MS"/>
            </a:endParaRPr>
          </a:p>
          <a:p>
            <a:pPr marL="0" lvl="0" indent="0" algn="l" rtl="0">
              <a:lnSpc>
                <a:spcPct val="115000"/>
              </a:lnSpc>
              <a:spcBef>
                <a:spcPts val="1200"/>
              </a:spcBef>
              <a:spcAft>
                <a:spcPts val="0"/>
              </a:spcAft>
              <a:buClr>
                <a:schemeClr val="dk1"/>
              </a:buClr>
              <a:buSzPts val="1100"/>
              <a:buFont typeface="Arial"/>
              <a:buNone/>
            </a:pPr>
            <a:r>
              <a:rPr lang="en" sz="1800">
                <a:solidFill>
                  <a:schemeClr val="lt1"/>
                </a:solidFill>
                <a:latin typeface="Montserrat"/>
                <a:ea typeface="Montserrat"/>
                <a:cs typeface="Montserrat"/>
                <a:sym typeface="Montserrat"/>
              </a:rPr>
              <a:t>Our certified hotels, unique offerings, and easy booking process ensure that you have a stress-free and enjoyable travel experience. Book your next adventure with us today!</a:t>
            </a:r>
            <a:endParaRPr sz="1800">
              <a:solidFill>
                <a:schemeClr val="lt1"/>
              </a:solidFill>
              <a:latin typeface="Montserrat"/>
              <a:ea typeface="Montserrat"/>
              <a:cs typeface="Montserrat"/>
              <a:sym typeface="Montserrat"/>
            </a:endParaRPr>
          </a:p>
          <a:p>
            <a:pPr marL="0" lvl="0" indent="0" algn="l" rtl="0">
              <a:spcBef>
                <a:spcPts val="12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6150" y="0"/>
            <a:ext cx="47487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sz="3100" b="1">
                <a:solidFill>
                  <a:schemeClr val="lt1"/>
                </a:solidFill>
                <a:latin typeface="Comic Sans MS"/>
                <a:ea typeface="Comic Sans MS"/>
                <a:cs typeface="Comic Sans MS"/>
                <a:sym typeface="Comic Sans MS"/>
              </a:rPr>
              <a:t>Welcome to our Travel Restaurant Brochure</a:t>
            </a:r>
            <a:endParaRPr sz="3100" b="1">
              <a:solidFill>
                <a:schemeClr val="lt1"/>
              </a:solidFill>
              <a:latin typeface="Comic Sans MS"/>
              <a:ea typeface="Comic Sans MS"/>
              <a:cs typeface="Comic Sans MS"/>
              <a:sym typeface="Comic Sans MS"/>
            </a:endParaRPr>
          </a:p>
          <a:p>
            <a:pPr marL="0" lvl="0" indent="0" algn="l" rtl="0">
              <a:lnSpc>
                <a:spcPct val="115000"/>
              </a:lnSpc>
              <a:spcBef>
                <a:spcPts val="1200"/>
              </a:spcBef>
              <a:spcAft>
                <a:spcPts val="0"/>
              </a:spcAft>
              <a:buClr>
                <a:schemeClr val="dk1"/>
              </a:buClr>
              <a:buSzPts val="1100"/>
              <a:buFont typeface="Arial"/>
              <a:buNone/>
            </a:pPr>
            <a:r>
              <a:rPr lang="en" sz="1900">
                <a:solidFill>
                  <a:schemeClr val="lt1"/>
                </a:solidFill>
                <a:latin typeface="Comic Sans MS"/>
                <a:ea typeface="Comic Sans MS"/>
                <a:cs typeface="Comic Sans MS"/>
                <a:sym typeface="Comic Sans MS"/>
              </a:rPr>
              <a:t>We are excited to introduce you to our unique project that combines the best of travel and food. Our brochure offers a curated selection of hotels in popular and offbeat destinations, along with packages and offers that cater to your specific needs. What sets us apart is our certification process that ensures that all our hotels are of the highest quality and meet our strict standards.</a:t>
            </a:r>
            <a:endParaRPr sz="1900">
              <a:solidFill>
                <a:schemeClr val="lt1"/>
              </a:solidFill>
              <a:latin typeface="Comic Sans MS"/>
              <a:ea typeface="Comic Sans MS"/>
              <a:cs typeface="Comic Sans MS"/>
              <a:sym typeface="Comic Sans MS"/>
            </a:endParaRPr>
          </a:p>
          <a:p>
            <a:pPr marL="0" lvl="0" indent="0" algn="l" rtl="0">
              <a:spcBef>
                <a:spcPts val="1200"/>
              </a:spcBef>
              <a:spcAft>
                <a:spcPts val="0"/>
              </a:spcAft>
              <a:buNone/>
            </a:pPr>
            <a:endParaRPr sz="1500">
              <a:solidFill>
                <a:schemeClr val="lt1"/>
              </a:solidFill>
              <a:latin typeface="Comic Sans MS"/>
              <a:ea typeface="Comic Sans MS"/>
              <a:cs typeface="Comic Sans MS"/>
              <a:sym typeface="Comic Sans MS"/>
            </a:endParaRPr>
          </a:p>
        </p:txBody>
      </p:sp>
      <p:pic>
        <p:nvPicPr>
          <p:cNvPr id="61" name="Google Shape;61;p14"/>
          <p:cNvPicPr preferRelativeResize="0"/>
          <p:nvPr/>
        </p:nvPicPr>
        <p:blipFill>
          <a:blip r:embed="rId3">
            <a:alphaModFix/>
          </a:blip>
          <a:stretch>
            <a:fillRect/>
          </a:stretch>
        </p:blipFill>
        <p:spPr>
          <a:xfrm>
            <a:off x="4814850" y="57625"/>
            <a:ext cx="4268451" cy="4994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5"/>
        <p:cNvGrpSpPr/>
        <p:nvPr/>
      </p:nvGrpSpPr>
      <p:grpSpPr>
        <a:xfrm>
          <a:off x="0" y="0"/>
          <a:ext cx="0" cy="0"/>
          <a:chOff x="0" y="0"/>
          <a:chExt cx="0" cy="0"/>
        </a:xfrm>
      </p:grpSpPr>
      <p:sp>
        <p:nvSpPr>
          <p:cNvPr id="66" name="Google Shape;66;p15"/>
          <p:cNvSpPr txBox="1"/>
          <p:nvPr/>
        </p:nvSpPr>
        <p:spPr>
          <a:xfrm>
            <a:off x="578375" y="1274125"/>
            <a:ext cx="7907400" cy="21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Caveat"/>
                <a:ea typeface="Caveat"/>
                <a:cs typeface="Caveat"/>
                <a:sym typeface="Caveat"/>
              </a:rPr>
              <a:t>Our travel restaurant brochure offers a unique experience by providing certified hotels for stay in popular and offbeat destinations, with customized packages and offers that cater to the needs of our customers.</a:t>
            </a:r>
            <a:endParaRPr sz="3000">
              <a:solidFill>
                <a:schemeClr val="lt1"/>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
        <p:cNvGrpSpPr/>
        <p:nvPr/>
      </p:nvGrpSpPr>
      <p:grpSpPr>
        <a:xfrm>
          <a:off x="0" y="0"/>
          <a:ext cx="0" cy="0"/>
          <a:chOff x="0" y="0"/>
          <a:chExt cx="0" cy="0"/>
        </a:xfrm>
      </p:grpSpPr>
      <p:sp>
        <p:nvSpPr>
          <p:cNvPr id="71" name="Google Shape;71;p16"/>
          <p:cNvSpPr txBox="1"/>
          <p:nvPr/>
        </p:nvSpPr>
        <p:spPr>
          <a:xfrm>
            <a:off x="98175" y="57625"/>
            <a:ext cx="44178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lt1"/>
                </a:solidFill>
                <a:latin typeface="Trebuchet MS"/>
                <a:ea typeface="Trebuchet MS"/>
                <a:cs typeface="Trebuchet MS"/>
                <a:sym typeface="Trebuchet MS"/>
              </a:rPr>
              <a:t>Our Certification Process</a:t>
            </a:r>
            <a:endParaRPr sz="2600" b="1">
              <a:solidFill>
                <a:schemeClr val="lt1"/>
              </a:solidFill>
              <a:latin typeface="Trebuchet MS"/>
              <a:ea typeface="Trebuchet MS"/>
              <a:cs typeface="Trebuchet MS"/>
              <a:sym typeface="Trebuchet MS"/>
            </a:endParaRPr>
          </a:p>
        </p:txBody>
      </p:sp>
      <p:pic>
        <p:nvPicPr>
          <p:cNvPr id="72" name="Google Shape;72;p16"/>
          <p:cNvPicPr preferRelativeResize="0"/>
          <p:nvPr/>
        </p:nvPicPr>
        <p:blipFill>
          <a:blip r:embed="rId3">
            <a:alphaModFix/>
          </a:blip>
          <a:stretch>
            <a:fillRect/>
          </a:stretch>
        </p:blipFill>
        <p:spPr>
          <a:xfrm>
            <a:off x="152400" y="591075"/>
            <a:ext cx="8839201" cy="2321263"/>
          </a:xfrm>
          <a:prstGeom prst="rect">
            <a:avLst/>
          </a:prstGeom>
          <a:noFill/>
          <a:ln>
            <a:noFill/>
          </a:ln>
        </p:spPr>
      </p:pic>
      <p:sp>
        <p:nvSpPr>
          <p:cNvPr id="73" name="Google Shape;73;p16"/>
          <p:cNvSpPr txBox="1"/>
          <p:nvPr/>
        </p:nvSpPr>
        <p:spPr>
          <a:xfrm>
            <a:off x="152375" y="2912338"/>
            <a:ext cx="8839200" cy="21715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500" dirty="0">
                <a:solidFill>
                  <a:schemeClr val="lt1"/>
                </a:solidFill>
              </a:rPr>
              <a:t>At our travel restaurant, we take pride in ensuring that our customers have the best experience possible. That's why we have a rigorous certification process for all of our partner hotels.</a:t>
            </a:r>
            <a:endParaRPr sz="1500"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500" dirty="0">
                <a:solidFill>
                  <a:schemeClr val="lt1"/>
                </a:solidFill>
              </a:rPr>
              <a:t>Our process includes a thorough inspection of the hotel's facilities, amenities, and customer service standards. We also verify that the hotel meets all necessary safety and cleanliness regulations.</a:t>
            </a:r>
            <a:endParaRPr sz="1500" dirty="0">
              <a:solidFill>
                <a:schemeClr val="lt1"/>
              </a:solidFill>
            </a:endParaRPr>
          </a:p>
          <a:p>
            <a:pPr marL="0" lvl="0" indent="0" algn="l" rtl="0">
              <a:lnSpc>
                <a:spcPct val="115000"/>
              </a:lnSpc>
              <a:spcBef>
                <a:spcPts val="1200"/>
              </a:spcBef>
              <a:spcAft>
                <a:spcPts val="1200"/>
              </a:spcAft>
              <a:buNone/>
            </a:pPr>
            <a:r>
              <a:rPr lang="en" sz="1500" dirty="0">
                <a:solidFill>
                  <a:schemeClr val="lt1"/>
                </a:solidFill>
              </a:rPr>
              <a:t>Once a hotel has passed our certification process, we work closely with them to ensure that they maintain our high standards. This includes regular check-ins and customer feedback surveys.</a:t>
            </a:r>
            <a:endParaRPr sz="15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
        <p:cNvGrpSpPr/>
        <p:nvPr/>
      </p:nvGrpSpPr>
      <p:grpSpPr>
        <a:xfrm>
          <a:off x="0" y="0"/>
          <a:ext cx="0" cy="0"/>
          <a:chOff x="0" y="0"/>
          <a:chExt cx="0" cy="0"/>
        </a:xfrm>
      </p:grpSpPr>
      <p:sp>
        <p:nvSpPr>
          <p:cNvPr id="78" name="Google Shape;78;p17"/>
          <p:cNvSpPr txBox="1"/>
          <p:nvPr/>
        </p:nvSpPr>
        <p:spPr>
          <a:xfrm>
            <a:off x="66150" y="36275"/>
            <a:ext cx="4620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b="1">
                <a:solidFill>
                  <a:schemeClr val="lt1"/>
                </a:solidFill>
                <a:latin typeface="Comic Sans MS"/>
                <a:ea typeface="Comic Sans MS"/>
                <a:cs typeface="Comic Sans MS"/>
                <a:sym typeface="Comic Sans MS"/>
              </a:rPr>
              <a:t>Packages and Offers</a:t>
            </a:r>
            <a:endParaRPr sz="3900" b="1">
              <a:solidFill>
                <a:schemeClr val="lt1"/>
              </a:solidFill>
              <a:latin typeface="Comic Sans MS"/>
              <a:ea typeface="Comic Sans MS"/>
              <a:cs typeface="Comic Sans MS"/>
              <a:sym typeface="Comic Sans MS"/>
            </a:endParaRPr>
          </a:p>
        </p:txBody>
      </p:sp>
      <p:pic>
        <p:nvPicPr>
          <p:cNvPr id="79" name="Google Shape;79;p17"/>
          <p:cNvPicPr preferRelativeResize="0"/>
          <p:nvPr/>
        </p:nvPicPr>
        <p:blipFill>
          <a:blip r:embed="rId3">
            <a:alphaModFix/>
          </a:blip>
          <a:stretch>
            <a:fillRect/>
          </a:stretch>
        </p:blipFill>
        <p:spPr>
          <a:xfrm>
            <a:off x="152400" y="807575"/>
            <a:ext cx="2496175" cy="1764175"/>
          </a:xfrm>
          <a:prstGeom prst="rect">
            <a:avLst/>
          </a:prstGeom>
          <a:noFill/>
          <a:ln>
            <a:noFill/>
          </a:ln>
        </p:spPr>
      </p:pic>
      <p:pic>
        <p:nvPicPr>
          <p:cNvPr id="80" name="Google Shape;80;p17"/>
          <p:cNvPicPr preferRelativeResize="0"/>
          <p:nvPr/>
        </p:nvPicPr>
        <p:blipFill>
          <a:blip r:embed="rId4">
            <a:alphaModFix/>
          </a:blip>
          <a:stretch>
            <a:fillRect/>
          </a:stretch>
        </p:blipFill>
        <p:spPr>
          <a:xfrm>
            <a:off x="3243900" y="807575"/>
            <a:ext cx="2748500" cy="1764175"/>
          </a:xfrm>
          <a:prstGeom prst="rect">
            <a:avLst/>
          </a:prstGeom>
          <a:noFill/>
          <a:ln>
            <a:noFill/>
          </a:ln>
        </p:spPr>
      </p:pic>
      <p:pic>
        <p:nvPicPr>
          <p:cNvPr id="81" name="Google Shape;81;p17"/>
          <p:cNvPicPr preferRelativeResize="0"/>
          <p:nvPr/>
        </p:nvPicPr>
        <p:blipFill>
          <a:blip r:embed="rId5">
            <a:alphaModFix/>
          </a:blip>
          <a:stretch>
            <a:fillRect/>
          </a:stretch>
        </p:blipFill>
        <p:spPr>
          <a:xfrm>
            <a:off x="6591475" y="807575"/>
            <a:ext cx="2496175" cy="1697975"/>
          </a:xfrm>
          <a:prstGeom prst="rect">
            <a:avLst/>
          </a:prstGeom>
          <a:noFill/>
          <a:ln>
            <a:noFill/>
          </a:ln>
        </p:spPr>
      </p:pic>
      <p:sp>
        <p:nvSpPr>
          <p:cNvPr id="82" name="Google Shape;82;p17"/>
          <p:cNvSpPr txBox="1"/>
          <p:nvPr/>
        </p:nvSpPr>
        <p:spPr>
          <a:xfrm>
            <a:off x="162200" y="2571750"/>
            <a:ext cx="4097700" cy="240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200" b="1" dirty="0">
                <a:solidFill>
                  <a:schemeClr val="lt1"/>
                </a:solidFill>
              </a:rPr>
              <a:t>Luxury Packages</a:t>
            </a:r>
            <a:endParaRPr sz="22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500" dirty="0">
                <a:solidFill>
                  <a:schemeClr val="lt1"/>
                </a:solidFill>
              </a:rPr>
              <a:t>Our luxury packages include stays at 5-star hotels and resorts in popular destinations such as Bali, the Maldives, and Venice. These packages come with exclusive offers such as spa treatments, private tours, and gourmet dining experiences.</a:t>
            </a:r>
            <a:endParaRPr sz="1500" dirty="0">
              <a:solidFill>
                <a:schemeClr val="lt1"/>
              </a:solidFill>
            </a:endParaRPr>
          </a:p>
          <a:p>
            <a:pPr marL="0" lvl="0" indent="0" algn="l" rtl="0">
              <a:spcBef>
                <a:spcPts val="1200"/>
              </a:spcBef>
              <a:spcAft>
                <a:spcPts val="0"/>
              </a:spcAft>
              <a:buNone/>
            </a:pPr>
            <a:endParaRPr dirty="0">
              <a:solidFill>
                <a:schemeClr val="lt1"/>
              </a:solidFill>
            </a:endParaRPr>
          </a:p>
        </p:txBody>
      </p:sp>
      <p:sp>
        <p:nvSpPr>
          <p:cNvPr id="83" name="Google Shape;83;p17"/>
          <p:cNvSpPr txBox="1"/>
          <p:nvPr/>
        </p:nvSpPr>
        <p:spPr>
          <a:xfrm>
            <a:off x="4622775" y="2637951"/>
            <a:ext cx="4353900" cy="216699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300" b="1" dirty="0">
                <a:solidFill>
                  <a:schemeClr val="lt1"/>
                </a:solidFill>
              </a:rPr>
              <a:t>Adventure Packages</a:t>
            </a:r>
            <a:endParaRPr sz="2300" b="1" dirty="0">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 sz="1500" dirty="0">
                <a:solidFill>
                  <a:schemeClr val="lt1"/>
                </a:solidFill>
              </a:rPr>
              <a:t>For the adventurous traveler, we offer packages that include stays in offbeat destinations such as the Amazon rainforest, the Sahara desert, and the Himalayas. These packages come with activities such as hiking, wildlife safaris, and cultural experience</a:t>
            </a:r>
            <a:r>
              <a:rPr lang="en" sz="1100" dirty="0">
                <a:solidFill>
                  <a:schemeClr val="dk1"/>
                </a:solidFill>
              </a:rPr>
              <a:t>s.</a:t>
            </a:r>
            <a:endParaRPr sz="11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sp>
        <p:nvSpPr>
          <p:cNvPr id="88" name="Google Shape;88;p18"/>
          <p:cNvSpPr txBox="1"/>
          <p:nvPr/>
        </p:nvSpPr>
        <p:spPr>
          <a:xfrm>
            <a:off x="98175" y="260375"/>
            <a:ext cx="4076400" cy="459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300" b="1">
                <a:solidFill>
                  <a:schemeClr val="lt1"/>
                </a:solidFill>
              </a:rPr>
              <a:t>Certification Process</a:t>
            </a:r>
            <a:endParaRPr sz="2300" b="1">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2100">
                <a:solidFill>
                  <a:schemeClr val="lt1"/>
                </a:solidFill>
              </a:rPr>
              <a:t>All of our hotels are certified to ensure that they meet our high standards of quality and safety. We conduct thorough inspections and audits to make sure that our customers have a comfortable and secure stay.</a:t>
            </a:r>
            <a:endParaRPr sz="2100">
              <a:solidFill>
                <a:schemeClr val="lt1"/>
              </a:solidFill>
            </a:endParaRPr>
          </a:p>
          <a:p>
            <a:pPr marL="0" lvl="0" indent="0" algn="l" rtl="0">
              <a:spcBef>
                <a:spcPts val="1200"/>
              </a:spcBef>
              <a:spcAft>
                <a:spcPts val="0"/>
              </a:spcAft>
              <a:buNone/>
            </a:pPr>
            <a:endParaRPr>
              <a:solidFill>
                <a:schemeClr val="lt1"/>
              </a:solidFill>
            </a:endParaRPr>
          </a:p>
        </p:txBody>
      </p:sp>
      <p:sp>
        <p:nvSpPr>
          <p:cNvPr id="89" name="Google Shape;89;p18"/>
          <p:cNvSpPr txBox="1"/>
          <p:nvPr/>
        </p:nvSpPr>
        <p:spPr>
          <a:xfrm>
            <a:off x="4782825" y="292400"/>
            <a:ext cx="4076400" cy="44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400" b="1">
                <a:solidFill>
                  <a:schemeClr val="lt1"/>
                </a:solidFill>
              </a:rPr>
              <a:t>Offers</a:t>
            </a:r>
            <a:endParaRPr sz="2400" b="1">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2200">
                <a:solidFill>
                  <a:schemeClr val="lt1"/>
                </a:solidFill>
              </a:rPr>
              <a:t>We have a range of offers available for our customers, including discounts for early bookings, loyalty rewards, and referral bonuses. Our packages also include complimentary breakfast and airport transfers.</a:t>
            </a:r>
            <a:endParaRPr sz="2200">
              <a:solidFill>
                <a:schemeClr val="lt1"/>
              </a:solidFill>
            </a:endParaRPr>
          </a:p>
          <a:p>
            <a:pPr marL="0" lvl="0" indent="0" algn="l"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sp>
        <p:nvSpPr>
          <p:cNvPr id="94" name="Google Shape;94;p19"/>
          <p:cNvSpPr txBox="1"/>
          <p:nvPr/>
        </p:nvSpPr>
        <p:spPr>
          <a:xfrm>
            <a:off x="0" y="0"/>
            <a:ext cx="9144000" cy="16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lt1"/>
                </a:solidFill>
                <a:latin typeface="Trebuchet MS"/>
                <a:ea typeface="Trebuchet MS"/>
                <a:cs typeface="Trebuchet MS"/>
                <a:sym typeface="Trebuchet MS"/>
              </a:rPr>
              <a:t>Hotels in Popular Destinations</a:t>
            </a:r>
            <a:endParaRPr sz="2600" b="1">
              <a:solidFill>
                <a:schemeClr val="lt1"/>
              </a:solidFill>
              <a:latin typeface="Trebuchet MS"/>
              <a:ea typeface="Trebuchet MS"/>
              <a:cs typeface="Trebuchet MS"/>
              <a:sym typeface="Trebuchet MS"/>
            </a:endParaRPr>
          </a:p>
          <a:p>
            <a:pPr marL="0" lvl="0" indent="0" algn="l" rtl="0">
              <a:lnSpc>
                <a:spcPct val="115000"/>
              </a:lnSpc>
              <a:spcBef>
                <a:spcPts val="1200"/>
              </a:spcBef>
              <a:spcAft>
                <a:spcPts val="0"/>
              </a:spcAft>
              <a:buClr>
                <a:schemeClr val="dk1"/>
              </a:buClr>
              <a:buSzPts val="1100"/>
              <a:buFont typeface="Arial"/>
              <a:buNone/>
            </a:pPr>
            <a:r>
              <a:rPr lang="en" sz="1500">
                <a:solidFill>
                  <a:schemeClr val="lt1"/>
                </a:solidFill>
                <a:latin typeface="Trebuchet MS"/>
                <a:ea typeface="Trebuchet MS"/>
                <a:cs typeface="Trebuchet MS"/>
                <a:sym typeface="Trebuchet MS"/>
              </a:rPr>
              <a:t>Our travel restaurant brochure offers a wide range of hotels in popular destinations. Each hotel is carefully selected and certified by our team to ensure the best possible experience for our customers.Whether you're looking for a luxurious stay in a five-star hotel or a cozy bed and breakfast, we have options to suit every budget and preference.</a:t>
            </a:r>
            <a:endParaRPr sz="1500">
              <a:solidFill>
                <a:schemeClr val="lt1"/>
              </a:solidFill>
              <a:latin typeface="Trebuchet MS"/>
              <a:ea typeface="Trebuchet MS"/>
              <a:cs typeface="Trebuchet MS"/>
              <a:sym typeface="Trebuchet MS"/>
            </a:endParaRPr>
          </a:p>
          <a:p>
            <a:pPr marL="0" lvl="0" indent="0" algn="l" rtl="0">
              <a:spcBef>
                <a:spcPts val="1200"/>
              </a:spcBef>
              <a:spcAft>
                <a:spcPts val="0"/>
              </a:spcAft>
              <a:buNone/>
            </a:pPr>
            <a:endParaRPr>
              <a:solidFill>
                <a:schemeClr val="lt1"/>
              </a:solidFill>
              <a:latin typeface="Trebuchet MS"/>
              <a:ea typeface="Trebuchet MS"/>
              <a:cs typeface="Trebuchet MS"/>
              <a:sym typeface="Trebuchet MS"/>
            </a:endParaRPr>
          </a:p>
        </p:txBody>
      </p:sp>
      <p:pic>
        <p:nvPicPr>
          <p:cNvPr id="95" name="Google Shape;95;p19"/>
          <p:cNvPicPr preferRelativeResize="0"/>
          <p:nvPr/>
        </p:nvPicPr>
        <p:blipFill>
          <a:blip r:embed="rId3">
            <a:alphaModFix/>
          </a:blip>
          <a:stretch>
            <a:fillRect/>
          </a:stretch>
        </p:blipFill>
        <p:spPr>
          <a:xfrm>
            <a:off x="99025" y="1827775"/>
            <a:ext cx="2538875" cy="1836700"/>
          </a:xfrm>
          <a:prstGeom prst="rect">
            <a:avLst/>
          </a:prstGeom>
          <a:noFill/>
          <a:ln>
            <a:noFill/>
          </a:ln>
        </p:spPr>
      </p:pic>
      <p:pic>
        <p:nvPicPr>
          <p:cNvPr id="96" name="Google Shape;96;p19"/>
          <p:cNvPicPr preferRelativeResize="0"/>
          <p:nvPr/>
        </p:nvPicPr>
        <p:blipFill>
          <a:blip r:embed="rId4">
            <a:alphaModFix/>
          </a:blip>
          <a:stretch>
            <a:fillRect/>
          </a:stretch>
        </p:blipFill>
        <p:spPr>
          <a:xfrm>
            <a:off x="3320875" y="1827775"/>
            <a:ext cx="2538875" cy="1836700"/>
          </a:xfrm>
          <a:prstGeom prst="rect">
            <a:avLst/>
          </a:prstGeom>
          <a:noFill/>
          <a:ln>
            <a:noFill/>
          </a:ln>
        </p:spPr>
      </p:pic>
      <p:pic>
        <p:nvPicPr>
          <p:cNvPr id="97" name="Google Shape;97;p19"/>
          <p:cNvPicPr preferRelativeResize="0"/>
          <p:nvPr/>
        </p:nvPicPr>
        <p:blipFill>
          <a:blip r:embed="rId5">
            <a:alphaModFix/>
          </a:blip>
          <a:stretch>
            <a:fillRect/>
          </a:stretch>
        </p:blipFill>
        <p:spPr>
          <a:xfrm>
            <a:off x="6452725" y="1817100"/>
            <a:ext cx="2538875" cy="1836700"/>
          </a:xfrm>
          <a:prstGeom prst="rect">
            <a:avLst/>
          </a:prstGeom>
          <a:noFill/>
          <a:ln>
            <a:noFill/>
          </a:ln>
        </p:spPr>
      </p:pic>
      <p:sp>
        <p:nvSpPr>
          <p:cNvPr id="98" name="Google Shape;98;p19"/>
          <p:cNvSpPr txBox="1"/>
          <p:nvPr/>
        </p:nvSpPr>
        <p:spPr>
          <a:xfrm>
            <a:off x="162200" y="3653800"/>
            <a:ext cx="8829300" cy="14192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300" b="1" dirty="0">
                <a:solidFill>
                  <a:schemeClr val="lt1"/>
                </a:solidFill>
              </a:rPr>
              <a:t>Packages and Offers</a:t>
            </a:r>
            <a:endParaRPr sz="23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700" dirty="0">
                <a:solidFill>
                  <a:schemeClr val="lt1"/>
                </a:solidFill>
              </a:rPr>
              <a:t>We offer a variety of packages and special offers to make your stay even more enjoyable. From family packages to family-friendly deals, we have something for everyone.</a:t>
            </a:r>
            <a:endParaRPr sz="1700" dirty="0">
              <a:solidFill>
                <a:schemeClr val="lt1"/>
              </a:solidFill>
            </a:endParaRPr>
          </a:p>
          <a:p>
            <a:pPr marL="0" lvl="0" indent="0" algn="l" rtl="0">
              <a:spcBef>
                <a:spcPts val="1200"/>
              </a:spcBef>
              <a:spcAft>
                <a:spcPts val="0"/>
              </a:spcAft>
              <a:buNone/>
            </a:pPr>
            <a:endParaRPr dirty="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
        <p:cNvGrpSpPr/>
        <p:nvPr/>
      </p:nvGrpSpPr>
      <p:grpSpPr>
        <a:xfrm>
          <a:off x="0" y="0"/>
          <a:ext cx="0" cy="0"/>
          <a:chOff x="0" y="0"/>
          <a:chExt cx="0" cy="0"/>
        </a:xfrm>
      </p:grpSpPr>
      <p:sp>
        <p:nvSpPr>
          <p:cNvPr id="103" name="Google Shape;103;p20"/>
          <p:cNvSpPr txBox="1"/>
          <p:nvPr/>
        </p:nvSpPr>
        <p:spPr>
          <a:xfrm>
            <a:off x="311600" y="778950"/>
            <a:ext cx="4033800" cy="358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Clr>
                <a:schemeClr val="dk1"/>
              </a:buClr>
              <a:buSzPts val="1100"/>
              <a:buFont typeface="Arial"/>
              <a:buNone/>
            </a:pPr>
            <a:r>
              <a:rPr lang="en" sz="4100" b="1">
                <a:solidFill>
                  <a:schemeClr val="lt1"/>
                </a:solidFill>
                <a:latin typeface="Georgia"/>
                <a:ea typeface="Georgia"/>
                <a:cs typeface="Georgia"/>
                <a:sym typeface="Georgia"/>
              </a:rPr>
              <a:t>Discover Hidden Gems</a:t>
            </a:r>
            <a:endParaRPr sz="4100" b="1">
              <a:solidFill>
                <a:schemeClr val="lt1"/>
              </a:solidFill>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2600">
                <a:solidFill>
                  <a:schemeClr val="lt1"/>
                </a:solidFill>
              </a:rPr>
              <a:t>Experience the local culture and charm of offbeat destinations with our certified hotels.</a:t>
            </a:r>
            <a:endParaRPr sz="2600">
              <a:solidFill>
                <a:schemeClr val="lt1"/>
              </a:solidFill>
            </a:endParaRPr>
          </a:p>
          <a:p>
            <a:pPr marL="0" lvl="0" indent="0" algn="l" rtl="0">
              <a:spcBef>
                <a:spcPts val="1200"/>
              </a:spcBef>
              <a:spcAft>
                <a:spcPts val="0"/>
              </a:spcAft>
              <a:buNone/>
            </a:pPr>
            <a:endParaRPr>
              <a:solidFill>
                <a:schemeClr val="lt1"/>
              </a:solidFill>
            </a:endParaRPr>
          </a:p>
        </p:txBody>
      </p:sp>
      <p:pic>
        <p:nvPicPr>
          <p:cNvPr id="104" name="Google Shape;104;p20"/>
          <p:cNvPicPr preferRelativeResize="0"/>
          <p:nvPr/>
        </p:nvPicPr>
        <p:blipFill>
          <a:blip r:embed="rId3">
            <a:alphaModFix/>
          </a:blip>
          <a:stretch>
            <a:fillRect/>
          </a:stretch>
        </p:blipFill>
        <p:spPr>
          <a:xfrm>
            <a:off x="4497800" y="100300"/>
            <a:ext cx="4564150" cy="4890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25925" y="0"/>
            <a:ext cx="3140325" cy="5143500"/>
          </a:xfrm>
          <a:prstGeom prst="rect">
            <a:avLst/>
          </a:prstGeom>
          <a:noFill/>
          <a:ln>
            <a:noFill/>
          </a:ln>
        </p:spPr>
      </p:pic>
      <p:pic>
        <p:nvPicPr>
          <p:cNvPr id="110" name="Google Shape;110;p21"/>
          <p:cNvPicPr preferRelativeResize="0"/>
          <p:nvPr/>
        </p:nvPicPr>
        <p:blipFill>
          <a:blip r:embed="rId4">
            <a:alphaModFix/>
          </a:blip>
          <a:stretch>
            <a:fillRect/>
          </a:stretch>
        </p:blipFill>
        <p:spPr>
          <a:xfrm>
            <a:off x="3014400" y="68300"/>
            <a:ext cx="2987924" cy="5075200"/>
          </a:xfrm>
          <a:prstGeom prst="rect">
            <a:avLst/>
          </a:prstGeom>
          <a:noFill/>
          <a:ln>
            <a:noFill/>
          </a:ln>
        </p:spPr>
      </p:pic>
      <p:pic>
        <p:nvPicPr>
          <p:cNvPr id="111" name="Google Shape;111;p21"/>
          <p:cNvPicPr preferRelativeResize="0"/>
          <p:nvPr/>
        </p:nvPicPr>
        <p:blipFill>
          <a:blip r:embed="rId5">
            <a:alphaModFix/>
          </a:blip>
          <a:stretch>
            <a:fillRect/>
          </a:stretch>
        </p:blipFill>
        <p:spPr>
          <a:xfrm>
            <a:off x="6063350" y="68300"/>
            <a:ext cx="2987924" cy="50261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538</Words>
  <Application>Microsoft Office PowerPoint</Application>
  <PresentationFormat>On-screen Show (16:9)</PresentationFormat>
  <Paragraphs>25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Trebuchet MS</vt:lpstr>
      <vt:lpstr>Montserrat</vt:lpstr>
      <vt:lpstr>Caveat</vt:lpstr>
      <vt:lpstr>Arial</vt:lpstr>
      <vt:lpstr>Comic Sans MS</vt:lpstr>
      <vt:lpstr>Georgia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Ananya Nidumolu</cp:lastModifiedBy>
  <cp:revision>2</cp:revision>
  <dcterms:modified xsi:type="dcterms:W3CDTF">2023-10-12T19:23:46Z</dcterms:modified>
</cp:coreProperties>
</file>